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6" r:id="rId10"/>
    <p:sldId id="308" r:id="rId11"/>
    <p:sldId id="309" r:id="rId12"/>
    <p:sldId id="310" r:id="rId13"/>
    <p:sldId id="311" r:id="rId14"/>
    <p:sldId id="315" r:id="rId15"/>
    <p:sldId id="312" r:id="rId16"/>
    <p:sldId id="316" r:id="rId17"/>
    <p:sldId id="313" r:id="rId18"/>
    <p:sldId id="314" r:id="rId19"/>
    <p:sldId id="317" r:id="rId20"/>
    <p:sldId id="319" r:id="rId21"/>
    <p:sldId id="318" r:id="rId22"/>
    <p:sldId id="329" r:id="rId23"/>
    <p:sldId id="331" r:id="rId24"/>
    <p:sldId id="334" r:id="rId25"/>
    <p:sldId id="335" r:id="rId26"/>
    <p:sldId id="337" r:id="rId27"/>
    <p:sldId id="340" r:id="rId2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65288;&#12518;&#12540;&#12470;&#12540;&#21517;&#65289;.github.io/echizen/cesium-starter-app-master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cozzi/cesium-starter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smtClean="0">
                <a:solidFill>
                  <a:srgbClr val="0070C0"/>
                </a:solidFill>
                <a:latin typeface="+mj-ea"/>
              </a:rPr>
              <a:t>によるデータの可視化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460" y="158931"/>
            <a:ext cx="5921829" cy="4737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03" y="1596526"/>
            <a:ext cx="2183240" cy="252194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36823" y="502285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解凍した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cesium</a:t>
            </a:r>
            <a:r>
              <a:rPr lang="en-US" altLang="ja-JP" sz="1600" b="1" dirty="0">
                <a:solidFill>
                  <a:srgbClr val="FF6600"/>
                </a:solidFill>
              </a:rPr>
              <a:t>-starter-</a:t>
            </a:r>
            <a:r>
              <a:rPr lang="en-US" altLang="ja-JP" sz="1600" b="1" dirty="0" smtClean="0">
                <a:solidFill>
                  <a:srgbClr val="FF6600"/>
                </a:solidFill>
              </a:rPr>
              <a:t>app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」</a:t>
            </a:r>
            <a:r>
              <a:rPr lang="ja-JP" altLang="en-US" sz="1600" b="1" dirty="0" smtClean="0"/>
              <a:t>をクリックし、ローカルリポジトリへ移動する。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クライアントソフトを更新しておく。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58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1" y="111397"/>
            <a:ext cx="6357258" cy="508580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3975" y="5197203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3"/>
              </a:rPr>
              <a:t>http:/</a:t>
            </a:r>
            <a:r>
              <a:rPr lang="ja-JP" altLang="en-US" sz="1600" dirty="0" smtClean="0">
                <a:hlinkClick r:id="rId3"/>
              </a:rPr>
              <a:t>/（ユーザー名）.</a:t>
            </a:r>
            <a:r>
              <a:rPr lang="ja-JP" altLang="en-US" sz="1600" dirty="0">
                <a:hlinkClick r:id="rId3"/>
              </a:rPr>
              <a:t>github.io/echizen/cesium-starter-app-master/index.</a:t>
            </a:r>
            <a:r>
              <a:rPr lang="ja-JP" altLang="en-US" sz="1600" dirty="0" smtClean="0">
                <a:hlinkClick r:id="rId3"/>
              </a:rPr>
              <a:t>html</a:t>
            </a:r>
            <a:endParaRPr lang="en-US" altLang="ja-JP" sz="1600" dirty="0" smtClean="0"/>
          </a:p>
          <a:p>
            <a:r>
              <a:rPr lang="ja-JP" altLang="en-US" sz="1600" dirty="0"/>
              <a:t>↑</a:t>
            </a:r>
            <a:r>
              <a:rPr lang="ja-JP" altLang="en-US" sz="1600" dirty="0" smtClean="0"/>
              <a:t>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2" y="684816"/>
            <a:ext cx="7720844" cy="354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634" y="3468006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052" y="4305298"/>
            <a:ext cx="6554061" cy="5152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8824" y="4884003"/>
            <a:ext cx="528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Source</a:t>
            </a:r>
            <a:r>
              <a:rPr lang="ja-JP" altLang="en-US" sz="1600" b="1" dirty="0" smtClean="0"/>
              <a:t>ファイルの中の</a:t>
            </a:r>
            <a:r>
              <a:rPr lang="en-US" altLang="ja-JP" sz="1600" b="1" dirty="0" smtClean="0"/>
              <a:t>App.js</a:t>
            </a:r>
            <a:r>
              <a:rPr lang="ja-JP" altLang="en-US" sz="1600" b="1" dirty="0" smtClean="0"/>
              <a:t>をテキストエディタで開く。</a:t>
            </a:r>
            <a:endParaRPr lang="en-US" altLang="ja-JP" sz="1600" b="1" dirty="0" smtClean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kumimoji="1" lang="ja-JP" altLang="en-US" sz="1600" b="1" dirty="0" smtClean="0"/>
              <a:t>の下にコードを入力していく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33901" y="4569276"/>
            <a:ext cx="232912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FF00"/>
                </a:solidFill>
              </a:rPr>
              <a:t>ビューワーを読み込むコード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1424961"/>
            <a:ext cx="9144000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cesiumWidget</a:t>
            </a:r>
            <a:r>
              <a:rPr lang="en-US" altLang="ja-JP" sz="1600" dirty="0" smtClean="0">
                <a:solidFill>
                  <a:srgbClr val="FFFFFF"/>
                </a:solidFill>
              </a:rPr>
              <a:t> = new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Cesium.Viewer</a:t>
            </a:r>
            <a:r>
              <a:rPr lang="en-US" altLang="ja-JP" sz="1600" dirty="0" smtClean="0">
                <a:solidFill>
                  <a:srgbClr val="FFFFFF"/>
                </a:solidFill>
              </a:rPr>
              <a:t>('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cesiumContainer</a:t>
            </a:r>
            <a:r>
              <a:rPr lang="en-US" altLang="ja-JP" sz="1600" dirty="0" smtClean="0">
                <a:solidFill>
                  <a:srgbClr val="FFFFFF"/>
                </a:solidFill>
              </a:rPr>
              <a:t>');</a:t>
            </a: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//add a point</a:t>
            </a: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var</a:t>
            </a:r>
            <a:r>
              <a:rPr lang="en-US" altLang="ja-JP" sz="1600" dirty="0" smtClean="0">
                <a:solidFill>
                  <a:srgbClr val="FFFFFF"/>
                </a:solidFill>
              </a:rPr>
              <a:t> point </a:t>
            </a:r>
            <a:r>
              <a:rPr lang="en-US" altLang="ja-JP" sz="1600" dirty="0">
                <a:solidFill>
                  <a:srgbClr val="FFFFFF"/>
                </a:solidFill>
              </a:rPr>
              <a:t>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</a:t>
            </a:r>
            <a:r>
              <a:rPr lang="en-US" altLang="ja-JP" sz="1600" dirty="0">
                <a:solidFill>
                  <a:srgbClr val="FFFFFF"/>
                </a:solidFill>
              </a:rPr>
              <a:t>;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point.add</a:t>
            </a:r>
            <a:r>
              <a:rPr lang="en-US" altLang="ja-JP" sz="1600" dirty="0" smtClean="0">
                <a:solidFill>
                  <a:srgbClr val="FFFFFF"/>
                </a:solidFill>
              </a:rPr>
              <a:t>({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position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Cesium.Cartesian3.fromDegrees(136.173477, 35.899619),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point : {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pixelSize</a:t>
            </a:r>
            <a:r>
              <a:rPr lang="en-US" altLang="ja-JP" sz="1600" dirty="0" smtClean="0">
                <a:solidFill>
                  <a:srgbClr val="FFFFFF"/>
                </a:solidFill>
              </a:rPr>
              <a:t> : 10,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  color : </a:t>
            </a:r>
            <a:r>
              <a:rPr lang="en-US" altLang="ja-JP" sz="1600" dirty="0" err="1" smtClean="0">
                <a:solidFill>
                  <a:srgbClr val="FFFFFF"/>
                </a:solidFill>
              </a:rPr>
              <a:t>Cesium.Color.BLUE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  <a:endParaRPr lang="ja-JP" altLang="en-US" sz="1600" dirty="0">
              <a:solidFill>
                <a:srgbClr val="FFFF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9807" y="4794523"/>
            <a:ext cx="618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</a:t>
            </a:r>
            <a:r>
              <a:rPr kumimoji="1" lang="ja-JP" altLang="en-US" sz="1600" b="1" dirty="0" smtClean="0"/>
              <a:t>を追加する：</a:t>
            </a:r>
            <a:r>
              <a:rPr lang="ja-JP" altLang="ja-JP" sz="1600" b="1" dirty="0" smtClean="0"/>
              <a:t>p</a:t>
            </a:r>
            <a:r>
              <a:rPr lang="en-US" altLang="ja-JP" sz="1600" b="1" dirty="0" err="1" smtClean="0"/>
              <a:t>oint</a:t>
            </a:r>
            <a:r>
              <a:rPr lang="ja-JP" altLang="en-US" sz="1600" b="1" dirty="0" smtClean="0"/>
              <a:t> </a:t>
            </a:r>
            <a:r>
              <a:rPr kumimoji="1" lang="ja-JP" altLang="en-US" sz="1600" b="1" dirty="0" smtClean="0"/>
              <a:t>とへいう変数を設定し、色や位置を設定する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6046913" y="2932126"/>
            <a:ext cx="1111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経度</a:t>
            </a:r>
            <a:r>
              <a:rPr lang="en-US" altLang="ja-JP" dirty="0" smtClean="0">
                <a:solidFill>
                  <a:srgbClr val="FFFF00"/>
                </a:solidFill>
              </a:rPr>
              <a:t>,</a:t>
            </a:r>
            <a:r>
              <a:rPr lang="ja-JP" altLang="en-US" dirty="0">
                <a:solidFill>
                  <a:srgbClr val="FFFF00"/>
                </a:solidFill>
              </a:rPr>
              <a:t>緯度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876386" y="3368677"/>
            <a:ext cx="20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ポイントのサイズ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23557" y="3675454"/>
            <a:ext cx="161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FF00"/>
                </a:solidFill>
              </a:rPr>
              <a:t>←</a:t>
            </a:r>
            <a:r>
              <a:rPr lang="ja-JP" altLang="en-US" dirty="0" smtClean="0">
                <a:solidFill>
                  <a:srgbClr val="FFFF00"/>
                </a:solidFill>
              </a:rPr>
              <a:t>ポイントの色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59670" y="808137"/>
            <a:ext cx="4727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（以下、クライアントソフトの</a:t>
            </a:r>
            <a:r>
              <a:rPr lang="en-US" altLang="ja-JP" sz="1600" b="1" dirty="0" smtClean="0"/>
              <a:t>sync</a:t>
            </a:r>
            <a:r>
              <a:rPr lang="ja-JP" altLang="en-US" sz="1600" b="1" dirty="0" smtClean="0"/>
              <a:t>を行う点は省略する）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青い円形のポイントが、越前市周辺に追加された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989079"/>
            <a:ext cx="9144000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 smtClean="0">
                <a:solidFill>
                  <a:srgbClr val="FFFFFF"/>
                </a:solidFill>
              </a:rPr>
              <a:t>line.add</a:t>
            </a:r>
            <a:r>
              <a:rPr lang="en-US" altLang="ja-JP" sz="1600" dirty="0">
                <a:solidFill>
                  <a:srgbClr val="FFFFFF"/>
                </a:solidFill>
              </a:rPr>
              <a:t>({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name </a:t>
            </a:r>
            <a:r>
              <a:rPr lang="en-US" altLang="ja-JP" sz="1600" dirty="0">
                <a:solidFill>
                  <a:srgbClr val="FFFFFF"/>
                </a:solidFill>
              </a:rPr>
              <a:t>: 'Red line',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</a:t>
            </a:r>
            <a:r>
              <a:rPr lang="en-US" altLang="ja-JP" sz="1600" dirty="0">
                <a:solidFill>
                  <a:srgbClr val="FFFFFF"/>
                </a:solidFill>
              </a:rPr>
              <a:t>polyline : {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positions </a:t>
            </a:r>
            <a:r>
              <a:rPr lang="en-US" altLang="ja-JP" sz="1600" dirty="0">
                <a:solidFill>
                  <a:srgbClr val="FFFFFF"/>
                </a:solidFill>
              </a:rPr>
              <a:t>: Cesium.Cartesian3.fromDegreesArray([136.137600, 36.218795,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136.146183</a:t>
            </a:r>
            <a:r>
              <a:rPr lang="en-US" altLang="ja-JP" sz="1600" dirty="0">
                <a:solidFill>
                  <a:srgbClr val="FFFFFF"/>
                </a:solidFill>
              </a:rPr>
              <a:t>, 36.210070,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136.147385</a:t>
            </a:r>
            <a:r>
              <a:rPr lang="en-US" altLang="ja-JP" sz="1600" dirty="0">
                <a:solidFill>
                  <a:srgbClr val="FFFFFF"/>
                </a:solidFill>
              </a:rPr>
              <a:t>, 36.197465,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136.155109, 36.191923,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136.157513, 36.188183,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136.154938</a:t>
            </a:r>
            <a:r>
              <a:rPr lang="en-US" altLang="ja-JP" sz="1600" dirty="0">
                <a:solidFill>
                  <a:srgbClr val="FFFFFF"/>
                </a:solidFill>
              </a:rPr>
              <a:t>, 36.182364,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136.146870</a:t>
            </a:r>
            <a:r>
              <a:rPr lang="en-US" altLang="ja-JP" sz="1600" dirty="0">
                <a:solidFill>
                  <a:srgbClr val="FFFFFF"/>
                </a:solidFill>
              </a:rPr>
              <a:t>, 36.175574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]),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       </a:t>
            </a:r>
            <a:r>
              <a:rPr lang="en-US" altLang="ja-JP" sz="1600" dirty="0">
                <a:solidFill>
                  <a:srgbClr val="FFFFFF"/>
                </a:solidFill>
              </a:rPr>
              <a:t>width : 5,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Cesium.Color.RED</a:t>
            </a:r>
            <a:r>
              <a:rPr lang="en-US" altLang="ja-JP" sz="1600" dirty="0">
                <a:solidFill>
                  <a:srgbClr val="FFFFFF"/>
                </a:solidFill>
              </a:rPr>
              <a:t>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417178" y="343917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↑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ラインの視点と終点の座標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974707" y="4196287"/>
            <a:ext cx="1298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264981" y="3915422"/>
            <a:ext cx="1457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ラインの太さ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698242"/>
            <a:ext cx="9144000" cy="501675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var</a:t>
            </a:r>
            <a:r>
              <a:rPr lang="en-US" altLang="ja-JP" sz="1600" dirty="0">
                <a:solidFill>
                  <a:srgbClr val="FFFFFF"/>
                </a:solidFill>
              </a:rPr>
              <a:t> polygon = </a:t>
            </a:r>
            <a:r>
              <a:rPr lang="en-US" altLang="ja-JP" sz="1600" dirty="0" err="1">
                <a:solidFill>
                  <a:srgbClr val="FFFFFF"/>
                </a:solidFill>
              </a:rPr>
              <a:t>cesiumWidget.entities</a:t>
            </a:r>
            <a:r>
              <a:rPr lang="en-US" altLang="ja-JP" sz="1600" dirty="0" smtClean="0">
                <a:solidFill>
                  <a:srgbClr val="FFFFFF"/>
                </a:solidFill>
              </a:rPr>
              <a:t>;</a:t>
            </a:r>
          </a:p>
          <a:p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en-US" altLang="ja-JP" sz="1600" dirty="0" err="1" smtClean="0">
                <a:solidFill>
                  <a:srgbClr val="FFFFFF"/>
                </a:solidFill>
              </a:rPr>
              <a:t>polygon.add</a:t>
            </a:r>
            <a:r>
              <a:rPr lang="en-US" altLang="ja-JP" sz="1600" dirty="0">
                <a:solidFill>
                  <a:srgbClr val="FFFFFF"/>
                </a:solidFill>
              </a:rPr>
              <a:t>({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 </a:t>
            </a:r>
            <a:r>
              <a:rPr lang="en-US" altLang="ja-JP" sz="1600" dirty="0">
                <a:solidFill>
                  <a:srgbClr val="FFFFFF"/>
                </a:solidFill>
              </a:rPr>
              <a:t>name : 'polygon',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polygon </a:t>
            </a:r>
            <a:r>
              <a:rPr lang="en-US" altLang="ja-JP" sz="1600" dirty="0">
                <a:solidFill>
                  <a:srgbClr val="FFFFFF"/>
                </a:solidFill>
              </a:rPr>
              <a:t>: {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　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hierarchy : Cesium.Cartesian3.fromDegreesArray</a:t>
            </a:r>
            <a:r>
              <a:rPr lang="en-US" altLang="ja-JP" sz="1600" dirty="0" smtClean="0">
                <a:solidFill>
                  <a:srgbClr val="FFFFFF"/>
                </a:solidFill>
              </a:rPr>
              <a:t>([136.220266</a:t>
            </a:r>
            <a:r>
              <a:rPr lang="en-US" altLang="ja-JP" sz="1600" dirty="0">
                <a:solidFill>
                  <a:srgbClr val="FFFFFF"/>
                </a:solidFill>
              </a:rPr>
              <a:t>, 36.066095,                                                  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　　　　　　　　　　　　　　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136.220287</a:t>
            </a:r>
            <a:r>
              <a:rPr lang="en-US" altLang="ja-JP" sz="1600" dirty="0">
                <a:solidFill>
                  <a:srgbClr val="FFFFFF"/>
                </a:solidFill>
              </a:rPr>
              <a:t>, 36.063848,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	                                                     136.221542</a:t>
            </a:r>
            <a:r>
              <a:rPr lang="en-US" altLang="ja-JP" sz="1600" dirty="0">
                <a:solidFill>
                  <a:srgbClr val="FFFFFF"/>
                </a:solidFill>
              </a:rPr>
              <a:t>, 36.063857,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 136.222444</a:t>
            </a:r>
            <a:r>
              <a:rPr lang="en-US" altLang="ja-JP" sz="1600" dirty="0">
                <a:solidFill>
                  <a:srgbClr val="FFFFFF"/>
                </a:solidFill>
              </a:rPr>
              <a:t>, 36.063978,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  </a:t>
            </a:r>
            <a:r>
              <a:rPr lang="ja-JP" altLang="en-US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136.222529</a:t>
            </a:r>
            <a:r>
              <a:rPr lang="en-US" altLang="ja-JP" sz="1600" dirty="0">
                <a:solidFill>
                  <a:srgbClr val="FFFFFF"/>
                </a:solidFill>
              </a:rPr>
              <a:t>, 36.064239,    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	             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136.223495</a:t>
            </a:r>
            <a:r>
              <a:rPr lang="en-US" altLang="ja-JP" sz="1600" dirty="0">
                <a:solidFill>
                  <a:srgbClr val="FFFFFF"/>
                </a:solidFill>
              </a:rPr>
              <a:t>, 36.064516,  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		       136.223238</a:t>
            </a:r>
            <a:r>
              <a:rPr lang="en-US" altLang="ja-JP" sz="1600" dirty="0">
                <a:solidFill>
                  <a:srgbClr val="FFFFFF"/>
                </a:solidFill>
              </a:rPr>
              <a:t>, 36.065704,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	</a:t>
            </a:r>
            <a:r>
              <a:rPr lang="en-US" altLang="ja-JP" sz="1600" dirty="0" smtClean="0">
                <a:solidFill>
                  <a:srgbClr val="FFFFFF"/>
                </a:solidFill>
              </a:rPr>
              <a:t>	             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136.223034, 36.065722,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en-US" altLang="ja-JP" sz="1600" dirty="0">
                <a:solidFill>
                  <a:srgbClr val="FFFFFF"/>
                </a:solidFill>
              </a:rPr>
              <a:t>136.222948, 36.066190,                                                      </a:t>
            </a:r>
            <a:r>
              <a:rPr lang="en-US" altLang="ja-JP" sz="1600" dirty="0" smtClean="0">
                <a:solidFill>
                  <a:srgbClr val="FFFFFF"/>
                </a:solidFill>
              </a:rPr>
              <a:t>			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　　　　   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136.222315</a:t>
            </a:r>
            <a:r>
              <a:rPr lang="en-US" altLang="ja-JP" sz="1600" dirty="0">
                <a:solidFill>
                  <a:srgbClr val="FFFFFF"/>
                </a:solidFill>
              </a:rPr>
              <a:t>, 36.066138,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ja-JP" altLang="en-US" sz="1600" dirty="0" smtClean="0">
                <a:solidFill>
                  <a:srgbClr val="FFFFFF"/>
                </a:solidFill>
              </a:rPr>
              <a:t>　　　 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                                 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	</a:t>
            </a:r>
            <a:r>
              <a:rPr lang="ja-JP" altLang="en-US" sz="1600" dirty="0" smtClean="0">
                <a:solidFill>
                  <a:srgbClr val="FFFFFF"/>
                </a:solidFill>
              </a:rPr>
              <a:t>　　　　　　</a:t>
            </a:r>
            <a:r>
              <a:rPr lang="en-US" altLang="ja-JP" sz="1600" dirty="0" smtClean="0">
                <a:solidFill>
                  <a:srgbClr val="FFFFFF"/>
                </a:solidFill>
              </a:rPr>
              <a:t>136.221435,36.066216</a:t>
            </a:r>
            <a:r>
              <a:rPr lang="en-US" altLang="ja-JP" sz="1600" dirty="0">
                <a:solidFill>
                  <a:srgbClr val="FFFFFF"/>
                </a:solidFill>
              </a:rPr>
              <a:t>,                                                      ]),        </a:t>
            </a:r>
            <a:r>
              <a:rPr lang="en-US" altLang="ja-JP" sz="1600" dirty="0" err="1">
                <a:solidFill>
                  <a:srgbClr val="FFFFFF"/>
                </a:solidFill>
              </a:rPr>
              <a:t>extrudedHeight</a:t>
            </a:r>
            <a:r>
              <a:rPr lang="en-US" altLang="ja-JP" sz="1600" dirty="0">
                <a:solidFill>
                  <a:srgbClr val="FFFFFF"/>
                </a:solidFill>
              </a:rPr>
              <a:t>: 3333.0,	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material </a:t>
            </a:r>
            <a:r>
              <a:rPr lang="en-US" altLang="ja-JP" sz="1600" dirty="0">
                <a:solidFill>
                  <a:srgbClr val="FFFFFF"/>
                </a:solidFill>
              </a:rPr>
              <a:t>: </a:t>
            </a:r>
            <a:r>
              <a:rPr lang="en-US" altLang="ja-JP" sz="1600" dirty="0" err="1">
                <a:solidFill>
                  <a:srgbClr val="FFFFFF"/>
                </a:solidFill>
              </a:rPr>
              <a:t>Cesium.Color.GREEN</a:t>
            </a:r>
            <a:r>
              <a:rPr lang="en-US" altLang="ja-JP" sz="1600" dirty="0">
                <a:solidFill>
                  <a:srgbClr val="FFFFFF"/>
                </a:solidFill>
              </a:rPr>
              <a:t>  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  }</a:t>
            </a:r>
          </a:p>
          <a:p>
            <a:r>
              <a:rPr lang="en-US" altLang="ja-JP" sz="1600" dirty="0" smtClean="0">
                <a:solidFill>
                  <a:srgbClr val="FFFFFF"/>
                </a:solidFill>
              </a:rPr>
              <a:t>});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05425" y="1521850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FF00"/>
                </a:solidFill>
              </a:rPr>
              <a:t>↓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ポリゴンを構成する頂点の座標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23044" y="4615767"/>
            <a:ext cx="4571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高さ（単位は</a:t>
            </a:r>
            <a:r>
              <a:rPr lang="en-US" altLang="ja-JP" sz="1600" b="1" dirty="0" smtClean="0">
                <a:solidFill>
                  <a:srgbClr val="FFFF00"/>
                </a:solidFill>
              </a:rPr>
              <a:t>m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:https</a:t>
            </a:r>
            <a:r>
              <a:rPr lang="en-US" altLang="ja-JP" sz="1600" b="1" dirty="0">
                <a:solidFill>
                  <a:srgbClr val="0070C0"/>
                </a:solidFill>
              </a:rPr>
              <a:t>://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cesiumjs.org/refdoc.html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）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0128" y="486232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FF00"/>
                </a:solidFill>
              </a:rPr>
              <a:t>←</a:t>
            </a:r>
            <a:r>
              <a:rPr lang="ja-JP" altLang="en-US" sz="1600" b="1" dirty="0" smtClean="0">
                <a:solidFill>
                  <a:srgbClr val="FFFF00"/>
                </a:solidFill>
              </a:rPr>
              <a:t>ポリゴンの色</a:t>
            </a:r>
            <a:endParaRPr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43" y="152400"/>
            <a:ext cx="6415314" cy="51322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19194" y="5357396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高さを保持した緑色のポリゴンが表示できた。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 err="1">
                <a:solidFill>
                  <a:srgbClr val="FFFFFF"/>
                </a:solidFill>
              </a:rPr>
              <a:t>cesiumWidget.camera.flyTo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  <a:endParaRPr lang="en-US" altLang="ja-JP" sz="1600" dirty="0" smtClean="0">
              <a:solidFill>
                <a:srgbClr val="FFFFFF"/>
              </a:solidFill>
            </a:endParaRPr>
          </a:p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smtClean="0">
                <a:solidFill>
                  <a:srgbClr val="FFFFFF"/>
                </a:solidFill>
              </a:rPr>
              <a:t>    </a:t>
            </a:r>
            <a:r>
              <a:rPr lang="en-US" altLang="ja-JP" sz="1600" dirty="0">
                <a:solidFill>
                  <a:srgbClr val="FFFFFF"/>
                </a:solidFill>
              </a:rPr>
              <a:t>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を作成→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で読み込み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1769" y="663045"/>
            <a:ext cx="750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602" y="1168399"/>
            <a:ext cx="88923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latin typeface="+mj-ea"/>
                <a:ea typeface="+mj-ea"/>
              </a:rPr>
              <a:t>①　</a:t>
            </a:r>
            <a:r>
              <a:rPr lang="en-US" altLang="ja-JP" sz="1800" dirty="0" err="1">
                <a:latin typeface="+mj-ea"/>
                <a:ea typeface="+mj-ea"/>
              </a:rPr>
              <a:t>GoogleEarth</a:t>
            </a:r>
            <a:r>
              <a:rPr lang="ja-JP" altLang="en-US" sz="1800" dirty="0">
                <a:latin typeface="+mj-ea"/>
                <a:ea typeface="+mj-ea"/>
              </a:rPr>
              <a:t> </a:t>
            </a:r>
            <a:r>
              <a:rPr lang="en-US" altLang="ja-JP" sz="1800" dirty="0">
                <a:latin typeface="+mj-ea"/>
                <a:ea typeface="+mj-ea"/>
              </a:rPr>
              <a:t>pro</a:t>
            </a:r>
            <a:r>
              <a:rPr lang="ja-JP" altLang="en-US" sz="1800" dirty="0">
                <a:latin typeface="+mj-ea"/>
                <a:ea typeface="+mj-ea"/>
              </a:rPr>
              <a:t>で</a:t>
            </a:r>
            <a:r>
              <a:rPr lang="en-US" altLang="ja-JP" sz="1800" dirty="0">
                <a:latin typeface="+mj-ea"/>
                <a:ea typeface="+mj-ea"/>
              </a:rPr>
              <a:t>shape</a:t>
            </a:r>
            <a:r>
              <a:rPr lang="ja-JP" altLang="en-US" sz="1800" dirty="0">
                <a:latin typeface="+mj-ea"/>
                <a:ea typeface="+mj-ea"/>
              </a:rPr>
              <a:t>ファイルを読み込む。</a:t>
            </a:r>
            <a:endParaRPr lang="en-US" altLang="ja-JP" sz="1800" dirty="0">
              <a:latin typeface="+mj-ea"/>
              <a:ea typeface="+mj-ea"/>
            </a:endParaRPr>
          </a:p>
          <a:p>
            <a:r>
              <a:rPr lang="ja-JP" altLang="en-US" sz="1800" dirty="0" smtClean="0">
                <a:latin typeface="+mj-ea"/>
                <a:ea typeface="+mj-ea"/>
              </a:rPr>
              <a:t>ファイル</a:t>
            </a:r>
            <a:r>
              <a:rPr lang="ja-JP" altLang="en-US" sz="1800" dirty="0">
                <a:latin typeface="+mj-ea"/>
                <a:ea typeface="+mj-ea"/>
              </a:rPr>
              <a:t>＞</a:t>
            </a:r>
            <a:r>
              <a:rPr lang="ja-JP" altLang="en-US" sz="1800" dirty="0" smtClean="0">
                <a:latin typeface="+mj-ea"/>
                <a:ea typeface="+mj-ea"/>
              </a:rPr>
              <a:t>開く</a:t>
            </a:r>
            <a:r>
              <a:rPr lang="ja-JP" altLang="en-US" sz="1600" dirty="0" smtClean="0">
                <a:latin typeface="+mj-ea"/>
                <a:ea typeface="+mj-ea"/>
              </a:rPr>
              <a:t>　（想定浸水区域と一次避難所の</a:t>
            </a:r>
            <a:r>
              <a:rPr lang="en-US" altLang="ja-JP" sz="1600" dirty="0" smtClean="0">
                <a:latin typeface="+mj-ea"/>
                <a:ea typeface="+mj-ea"/>
              </a:rPr>
              <a:t>shape</a:t>
            </a:r>
            <a:r>
              <a:rPr lang="ja-JP" altLang="en-US" sz="1600" dirty="0" smtClean="0">
                <a:latin typeface="+mj-ea"/>
                <a:ea typeface="+mj-ea"/>
              </a:rPr>
              <a:t>）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②</a:t>
            </a:r>
            <a:r>
              <a:rPr lang="ja-JP" altLang="en-US" sz="1600" dirty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取得したアイテムにスタイルテンプレートを適用（スタイル</a:t>
            </a:r>
            <a:r>
              <a:rPr lang="ja-JP" altLang="en-US" sz="1600" dirty="0">
                <a:latin typeface="+mj-ea"/>
                <a:ea typeface="+mj-ea"/>
              </a:rPr>
              <a:t>を</a:t>
            </a:r>
            <a:r>
              <a:rPr lang="ja-JP" altLang="en-US" sz="1600" dirty="0" smtClean="0">
                <a:latin typeface="+mj-ea"/>
                <a:ea typeface="+mj-ea"/>
              </a:rPr>
              <a:t>調整）。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名前を指定する：「名前フィールド」を</a:t>
            </a:r>
            <a:r>
              <a:rPr lang="ja-JP" altLang="en-US" sz="1600" dirty="0" smtClean="0">
                <a:latin typeface="+mj-ea"/>
                <a:ea typeface="+mj-ea"/>
              </a:rPr>
              <a:t>設定する。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色</a:t>
            </a:r>
            <a:r>
              <a:rPr lang="ja-JP" altLang="en-US" sz="1600" dirty="0">
                <a:latin typeface="+mj-ea"/>
                <a:ea typeface="+mj-ea"/>
              </a:rPr>
              <a:t>を指定する：「フィールドから色を設定する」を選択</a:t>
            </a:r>
            <a:r>
              <a:rPr lang="ja-JP" altLang="en-US" sz="1600" dirty="0" smtClean="0">
                <a:latin typeface="+mj-ea"/>
                <a:ea typeface="+mj-ea"/>
              </a:rPr>
              <a:t>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設定ができたら</a:t>
            </a:r>
            <a:r>
              <a:rPr lang="en-US" altLang="ja-JP" sz="1600" dirty="0">
                <a:latin typeface="+mj-ea"/>
                <a:ea typeface="+mj-ea"/>
              </a:rPr>
              <a:t>OK</a:t>
            </a:r>
            <a:r>
              <a:rPr lang="ja-JP" altLang="en-US" sz="1600" dirty="0">
                <a:latin typeface="+mj-ea"/>
                <a:ea typeface="+mj-ea"/>
              </a:rPr>
              <a:t>をクリックし、テンプレートを保存する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③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レイヤの上で右クリックし、プロパティから、ポリゴンの透過度を変更する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r>
              <a:rPr lang="ja-JP" altLang="en-US" sz="1600" dirty="0">
                <a:latin typeface="+mj-ea"/>
                <a:ea typeface="+mj-ea"/>
              </a:rPr>
              <a:t>想定浸水区域のポリゴンと同じく、名前、色、アイコン、高さなどを設定する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④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レイヤの上で右クリックし、追加→フォルダを選択し、フォルダ名を入力する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フォルダーを移動して、フォルダの中にポリゴンとポイントのデータをまとめる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kumimoji="1" lang="en-US" altLang="ja-JP" sz="1600" dirty="0" smtClean="0">
              <a:latin typeface="+mj-ea"/>
              <a:ea typeface="+mj-ea"/>
            </a:endParaRPr>
          </a:p>
          <a:p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3419577"/>
            <a:ext cx="8890000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 smtClean="0">
                <a:solidFill>
                  <a:srgbClr val="FFFFFF"/>
                </a:solidFill>
              </a:rPr>
              <a:t>cesiumWidget.dataSources.add</a:t>
            </a:r>
            <a:r>
              <a:rPr lang="en-US" altLang="ja-JP" sz="2400" dirty="0" smtClean="0">
                <a:solidFill>
                  <a:srgbClr val="FFFFFF"/>
                </a:solidFill>
              </a:rPr>
              <a:t>(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 smtClean="0">
                <a:solidFill>
                  <a:srgbClr val="FFFFFF"/>
                </a:solidFill>
              </a:rPr>
              <a:t>(‘http://</a:t>
            </a:r>
            <a:r>
              <a:rPr lang="ja-JP" altLang="en-US" sz="2400" dirty="0" smtClean="0">
                <a:solidFill>
                  <a:srgbClr val="FFFFFF"/>
                </a:solidFill>
              </a:rPr>
              <a:t>ユーザー名</a:t>
            </a:r>
            <a:r>
              <a:rPr lang="en-US" altLang="ja-JP" sz="2400" dirty="0" smtClean="0">
                <a:solidFill>
                  <a:srgbClr val="FFFFFF"/>
                </a:solidFill>
              </a:rPr>
              <a:t>.github.io/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</a:t>
            </a:r>
            <a:r>
              <a:rPr lang="en-US" altLang="ja-JP" sz="2400" dirty="0" smtClean="0">
                <a:solidFill>
                  <a:srgbClr val="FFFFFF"/>
                </a:solidFill>
              </a:rPr>
              <a:t>/cesium-starter-app-master/Source/</a:t>
            </a:r>
            <a:r>
              <a:rPr lang="en-US" altLang="ja-JP" sz="2400" dirty="0" err="1" smtClean="0">
                <a:solidFill>
                  <a:srgbClr val="FFFFFF"/>
                </a:solidFill>
              </a:rPr>
              <a:t>echizen_map.kmz</a:t>
            </a:r>
            <a:r>
              <a:rPr lang="en-US" altLang="ja-JP" sz="2400" dirty="0" smtClean="0">
                <a:solidFill>
                  <a:srgbClr val="FFFFFF"/>
                </a:solidFill>
              </a:rPr>
              <a:t>'));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82" y="875316"/>
            <a:ext cx="3183618" cy="146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6774" y="1606790"/>
            <a:ext cx="6589023" cy="105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757" y="2258572"/>
            <a:ext cx="6554061" cy="51525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 flipV="1">
            <a:off x="2638425" y="2666332"/>
            <a:ext cx="1095375" cy="753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7282" y="4747112"/>
            <a:ext cx="7412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Source</a:t>
            </a:r>
            <a:r>
              <a:rPr lang="ja-JP" altLang="en-US" sz="1600" b="1" dirty="0"/>
              <a:t>ファイルの中の</a:t>
            </a:r>
            <a:r>
              <a:rPr lang="en-US" altLang="ja-JP" sz="1600" b="1" dirty="0"/>
              <a:t>App.js</a:t>
            </a:r>
            <a:r>
              <a:rPr lang="ja-JP" altLang="en-US" sz="1600" b="1" dirty="0"/>
              <a:t>をテキストエディタで開く。</a:t>
            </a:r>
            <a:endParaRPr lang="en-US" altLang="ja-JP" sz="1600" b="1" dirty="0"/>
          </a:p>
          <a:p>
            <a:r>
              <a:rPr lang="en-US" altLang="ja-JP" sz="1600" b="1" dirty="0" err="1"/>
              <a:t>var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cesiumWidget</a:t>
            </a:r>
            <a:r>
              <a:rPr lang="en-US" altLang="ja-JP" sz="1600" b="1" dirty="0"/>
              <a:t> = new </a:t>
            </a:r>
            <a:r>
              <a:rPr lang="en-US" altLang="ja-JP" sz="1600" b="1" dirty="0" err="1"/>
              <a:t>Cesium.Viewer</a:t>
            </a:r>
            <a:r>
              <a:rPr lang="en-US" altLang="ja-JP" sz="1600" b="1" dirty="0"/>
              <a:t>('</a:t>
            </a:r>
            <a:r>
              <a:rPr lang="en-US" altLang="ja-JP" sz="1600" b="1" dirty="0" err="1"/>
              <a:t>cesiumContainer</a:t>
            </a:r>
            <a:r>
              <a:rPr lang="en-US" altLang="ja-JP" sz="1600" b="1" dirty="0"/>
              <a:t>');</a:t>
            </a:r>
          </a:p>
          <a:p>
            <a:r>
              <a:rPr lang="ja-JP" altLang="en-US" sz="1600" b="1" dirty="0"/>
              <a:t>の下</a:t>
            </a:r>
            <a:r>
              <a:rPr lang="ja-JP" altLang="en-US" sz="1600" b="1" dirty="0" smtClean="0"/>
              <a:t>に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を読み込むコード</a:t>
            </a:r>
            <a:r>
              <a:rPr lang="ja-JP" altLang="en-US" sz="1600" b="1" dirty="0"/>
              <a:t>を</a:t>
            </a:r>
            <a:r>
              <a:rPr lang="ja-JP" altLang="en-US" sz="1600" b="1" dirty="0" smtClean="0"/>
              <a:t>入力する。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18" y="1082144"/>
            <a:ext cx="4207538" cy="33660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82144"/>
            <a:ext cx="4207538" cy="33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699" y="1691170"/>
            <a:ext cx="8104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⑤　</a:t>
            </a:r>
            <a:r>
              <a:rPr kumimoji="1" lang="en-US" altLang="ja-JP" sz="1600" b="1" dirty="0" err="1" smtClean="0"/>
              <a:t>GoogleEarth</a:t>
            </a:r>
            <a:r>
              <a:rPr lang="ja-JP" altLang="en-US" sz="1600" b="1" dirty="0" smtClean="0"/>
              <a:t>か</a:t>
            </a:r>
            <a:r>
              <a:rPr lang="ja-JP" altLang="en-US" sz="1600" b="1" dirty="0"/>
              <a:t>ら</a:t>
            </a:r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⑥　テキストエディタを開き、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を書き換える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⑦</a:t>
            </a:r>
            <a:r>
              <a:rPr kumimoji="1" lang="ja-JP" altLang="en-US" sz="1600" b="1" dirty="0" smtClean="0"/>
              <a:t>　</a:t>
            </a:r>
            <a:r>
              <a:rPr lang="en-US" altLang="ja-JP" sz="1600" b="1" dirty="0" err="1"/>
              <a:t>kml</a:t>
            </a:r>
            <a:r>
              <a:rPr lang="ja-JP" altLang="en-US" sz="1600" b="1" dirty="0"/>
              <a:t>をもう一度読み込み、表示を確認する</a:t>
            </a:r>
            <a:r>
              <a:rPr lang="ja-JP" altLang="en-US" sz="1600" b="1" dirty="0" smtClean="0"/>
              <a:t>。プロパティ</a:t>
            </a:r>
            <a:r>
              <a:rPr lang="ja-JP" altLang="en-US" sz="1600" b="1" dirty="0"/>
              <a:t>を開きその他の情報を追加する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⑧　バルーン</a:t>
            </a:r>
            <a:r>
              <a:rPr lang="ja-JP" altLang="en-US" sz="1600" b="1" dirty="0"/>
              <a:t>の設定</a:t>
            </a:r>
            <a:r>
              <a:rPr lang="en-US" altLang="ja-JP" sz="1600" b="1" dirty="0"/>
              <a:t>:</a:t>
            </a:r>
            <a:r>
              <a:rPr lang="ja-JP" altLang="en-US" sz="1600" b="1" dirty="0"/>
              <a:t>リンクを追加をクリックし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を追加する（越前市の</a:t>
            </a:r>
            <a:r>
              <a:rPr lang="ja-JP" altLang="en-US" sz="1600" b="1" dirty="0" smtClean="0"/>
              <a:t>防災課）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アイコンの設定：ラベルの縮尺を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⑨　凡例画像を作成し、</a:t>
            </a:r>
            <a:r>
              <a:rPr lang="en-US" altLang="ja-JP" sz="1600" b="1" dirty="0"/>
              <a:t>GitHub</a:t>
            </a:r>
            <a:r>
              <a:rPr lang="ja-JP" altLang="en-US" sz="1600" b="1" dirty="0"/>
              <a:t>にアップロードし、</a:t>
            </a:r>
            <a:r>
              <a:rPr lang="en-US" altLang="ja-JP" sz="1600" b="1" dirty="0" err="1"/>
              <a:t>GoogleEarth</a:t>
            </a:r>
            <a:r>
              <a:rPr lang="ja-JP" altLang="en-US" sz="1600" b="1" dirty="0"/>
              <a:t>でレイヤのプロパティから、画像を追加する。  </a:t>
            </a:r>
            <a:r>
              <a:rPr lang="ja-JP" altLang="en-US" sz="1600" b="1" dirty="0" smtClean="0"/>
              <a:t>アップロード</a:t>
            </a:r>
            <a:r>
              <a:rPr lang="ja-JP" altLang="en-US" sz="1600" b="1" dirty="0"/>
              <a:t>した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を指定すると、</a:t>
            </a:r>
            <a:r>
              <a:rPr lang="en-US" altLang="ja-JP" sz="1600" b="1" dirty="0"/>
              <a:t>cesium</a:t>
            </a:r>
            <a:r>
              <a:rPr lang="ja-JP" altLang="en-US" sz="1600" b="1" dirty="0"/>
              <a:t>で画像を表示できる</a:t>
            </a:r>
          </a:p>
          <a:p>
            <a:endParaRPr lang="ja-JP" altLang="en-US" sz="1600" b="1" dirty="0"/>
          </a:p>
          <a:p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</a:t>
            </a:r>
            <a:r>
              <a:rPr lang="ja-JP" altLang="en-US" sz="1600" b="1" dirty="0" smtClean="0">
                <a:hlinkClick r:id="rId2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89360"/>
            <a:ext cx="5715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943927"/>
            <a:ext cx="4978400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0448" y="2086610"/>
            <a:ext cx="1189129" cy="328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86" y="517903"/>
            <a:ext cx="7039428" cy="43298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1475" y="4915596"/>
            <a:ext cx="818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err="1" smtClean="0"/>
              <a:t>Git</a:t>
            </a:r>
            <a:r>
              <a:rPr lang="en-US" altLang="ja-JP" sz="1600" b="1" dirty="0" smtClean="0"/>
              <a:t> Hub</a:t>
            </a:r>
            <a:r>
              <a:rPr lang="ja-JP" altLang="en-US" sz="1600" b="1" dirty="0" smtClean="0"/>
              <a:t>でリポジトリを作成して、</a:t>
            </a:r>
            <a:r>
              <a:rPr lang="ja-JP" altLang="en-US" sz="1600" b="1" dirty="0"/>
              <a:t>ローカル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Push</a:t>
            </a:r>
            <a:r>
              <a:rPr lang="ja-JP" altLang="en-US" sz="1600" b="1" dirty="0" smtClean="0"/>
              <a:t>することで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web</a:t>
            </a:r>
            <a:r>
              <a:rPr lang="ja-JP" altLang="en-US" sz="1600" b="1" dirty="0" smtClean="0"/>
              <a:t>にアップロードできる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デモデータなどが</a:t>
            </a:r>
            <a:r>
              <a:rPr lang="ja-JP" altLang="en-US" sz="1600" b="1" dirty="0"/>
              <a:t>入</a:t>
            </a:r>
            <a:r>
              <a:rPr lang="ja-JP" altLang="en-US" sz="1600" b="1" dirty="0" smtClean="0"/>
              <a:t>っているため重たい→この教材では、使用しない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062" y="380999"/>
            <a:ext cx="5874278" cy="451585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97600" y="1981200"/>
            <a:ext cx="457200" cy="12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69242" y="5169768"/>
            <a:ext cx="8205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hlinkClick r:id="rId3"/>
              </a:rPr>
              <a:t>https</a:t>
            </a:r>
            <a:r>
              <a:rPr lang="en-US" altLang="ja-JP" sz="1600" b="1" dirty="0">
                <a:hlinkClick r:id="rId3"/>
              </a:rPr>
              <a:t>://github.com/pjcozzi/cesium-starter-app </a:t>
            </a:r>
            <a:r>
              <a:rPr lang="ja-JP" altLang="en-US" sz="1600" b="1" dirty="0" smtClean="0"/>
              <a:t>にアクセスし、</a:t>
            </a:r>
            <a:r>
              <a:rPr lang="ja-JP" altLang="en-US" sz="1600" b="1" dirty="0" smtClean="0">
                <a:solidFill>
                  <a:srgbClr val="FF6600"/>
                </a:solidFill>
              </a:rPr>
              <a:t>「</a:t>
            </a:r>
            <a:r>
              <a:rPr lang="en-US" altLang="ja-JP" sz="1600" b="1" dirty="0">
                <a:solidFill>
                  <a:srgbClr val="FF6600"/>
                </a:solidFill>
              </a:rPr>
              <a:t>Download</a:t>
            </a:r>
            <a:r>
              <a:rPr lang="ja-JP" altLang="en-US" sz="1600" b="1" dirty="0">
                <a:solidFill>
                  <a:srgbClr val="FF6600"/>
                </a:solidFill>
              </a:rPr>
              <a:t> </a:t>
            </a:r>
            <a:r>
              <a:rPr lang="en-US" altLang="ja-JP" sz="1600" b="1" dirty="0">
                <a:solidFill>
                  <a:srgbClr val="FF6600"/>
                </a:solidFill>
              </a:rPr>
              <a:t>ZIP</a:t>
            </a:r>
            <a:r>
              <a:rPr lang="ja-JP" altLang="en-US" sz="1600" b="1" dirty="0">
                <a:solidFill>
                  <a:srgbClr val="FF6600"/>
                </a:solidFill>
              </a:rPr>
              <a:t>」</a:t>
            </a:r>
            <a:r>
              <a:rPr lang="en-US" altLang="ja-JP" sz="1600" b="1" dirty="0">
                <a:solidFill>
                  <a:srgbClr val="FF6600"/>
                </a:solidFill>
              </a:rPr>
              <a:t> </a:t>
            </a:r>
            <a:r>
              <a:rPr lang="ja-JP" altLang="en-US" sz="1600" b="1" dirty="0"/>
              <a:t>をクリック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err="1" smtClean="0"/>
              <a:t>pjcozzi</a:t>
            </a:r>
            <a:r>
              <a:rPr lang="ja-JP" altLang="en-US" sz="1600" b="1" dirty="0" smtClean="0"/>
              <a:t>氏が</a:t>
            </a:r>
            <a:r>
              <a:rPr lang="en-US" altLang="ja-JP" sz="1600" b="1" dirty="0" smtClean="0"/>
              <a:t>Cesium</a:t>
            </a:r>
            <a:r>
              <a:rPr lang="ja-JP" altLang="en-US" sz="1600" b="1" dirty="0" smtClean="0"/>
              <a:t>を編集しやすい形にしたものを公開しているためそれを利用する。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37756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2983</TotalTime>
  <Words>745</Words>
  <Application>Microsoft Office PowerPoint</Application>
  <PresentationFormat>画面に合わせる (16:10)</PresentationFormat>
  <Paragraphs>143</Paragraphs>
  <Slides>27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GoogleEarthでkmlを作成→Cesiumで読み込み</vt:lpstr>
      <vt:lpstr>Cesiumでkml（kmz）を読み込む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172</cp:revision>
  <dcterms:created xsi:type="dcterms:W3CDTF">2015-06-26T03:04:37Z</dcterms:created>
  <dcterms:modified xsi:type="dcterms:W3CDTF">2016-03-25T05:14:31Z</dcterms:modified>
</cp:coreProperties>
</file>